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12" r:id="rId3"/>
    <p:sldId id="335" r:id="rId4"/>
    <p:sldId id="332" r:id="rId5"/>
    <p:sldId id="326" r:id="rId6"/>
    <p:sldId id="329" r:id="rId7"/>
    <p:sldId id="330" r:id="rId8"/>
    <p:sldId id="314" r:id="rId9"/>
    <p:sldId id="325" r:id="rId10"/>
    <p:sldId id="316" r:id="rId11"/>
    <p:sldId id="331" r:id="rId12"/>
    <p:sldId id="333" r:id="rId13"/>
    <p:sldId id="334" r:id="rId14"/>
    <p:sldId id="328" r:id="rId15"/>
    <p:sldId id="327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2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1A3"/>
    <a:srgbClr val="1C265A"/>
    <a:srgbClr val="202C88"/>
    <a:srgbClr val="0F2A65"/>
    <a:srgbClr val="17395F"/>
    <a:srgbClr val="212BEB"/>
    <a:srgbClr val="948A54"/>
    <a:srgbClr val="0070C0"/>
    <a:srgbClr val="AB9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89840" autoAdjust="0"/>
  </p:normalViewPr>
  <p:slideViewPr>
    <p:cSldViewPr>
      <p:cViewPr>
        <p:scale>
          <a:sx n="100" d="100"/>
          <a:sy n="100" d="100"/>
        </p:scale>
        <p:origin x="1568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68A34-A32B-4F19-B97B-E79159F2CC40}" type="datetimeFigureOut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0C58C-B3E8-4A40-BEC8-166A88E0EBE6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66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1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virtualization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nteraction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as entities in the Cloud is enabled, together with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all their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properties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a uniform interface. Virtual devices can be built by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mashing up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objects. 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overlay networks of things -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reation and management of Cloud-mediated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peer-to-peer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networks among remote objects,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(i.e.,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specifically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applications on top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devices, e.g., as they were on the same LAN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caring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NAT/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firewall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issues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control and customization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ull customization of devices from low-level firmware/operating system configuration up to business logic, the administrator can operate on nodes through the Cloud interface or remotely access them wherever they are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fleet management and delegation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 can be organized in fleets and they can be controlled hassle-free,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whichever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coupled with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complex delegation model to delegate and revoke permissions to users and groups with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tunable granularity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implementing a multi-tenant Cloud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orchestration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objects orchestrated by aggregating them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ensembles allowing to build and deploy new applications, implementing a Fog computing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8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CPS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virtualization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options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sketch a simple instance of a generic CPS 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Rewireable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smart cities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7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OpenStack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operating system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controls large pools of compute, storage and networking resources throughout one or more datacenter: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managed through a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gives administrators control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centerpiece of infrastructure Cloud solutions, a fully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ecosystem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tools and frameworks..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 upon which countless international projects and enterprises globally are founding their Cloud strategies</a:t>
            </a:r>
          </a:p>
          <a:p>
            <a:pPr marL="0" indent="0">
              <a:buFont typeface="Arial" charset="0"/>
              <a:buNone/>
            </a:pPr>
            <a:r>
              <a:rPr lang="en-US" sz="1200" b="1" i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WAMP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an open standard </a:t>
            </a:r>
            <a:r>
              <a:rPr lang="en-US" sz="1200" b="1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WebSocket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subprotocol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two application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messaging patterns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one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unified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protocol: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publish/subscribe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</a:t>
            </a:r>
          </a:p>
          <a:p>
            <a:r>
              <a:rPr lang="en-US" sz="1200" b="1" i="1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Node.js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JavaScript runtime built on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V8 JavaScript engine:</a:t>
            </a:r>
            <a:endParaRPr lang="en-US" sz="1200" b="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uses an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event-driven, non-blocking I/O model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makes it lightweight and efficient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package ecosystem, </a:t>
            </a:r>
            <a:r>
              <a:rPr lang="en-US" sz="1200" b="1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the largest for open source libraries in the world.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ubiquitous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almost every technology niche, and especially so in </a:t>
            </a:r>
            <a:r>
              <a:rPr lang="en-US" sz="1200" b="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endParaRPr lang="en-US" sz="1200" b="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Node-RED (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tool 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Cylon.js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framework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en-US" sz="1200" b="1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cross-platform robotics </a:t>
            </a:r>
            <a:r>
              <a:rPr lang="en-US" sz="1200" b="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physical computing)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 from an intro section, a news log and project credits, there is a: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scrollable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 with: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placeholder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each of the boards deployed over the urban area or,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zooming out,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cue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the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number of boards under a specific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02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single board placeholder: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window will pop up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enumerating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available (or “coming soon”) sensors/actuators wired to the board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 coded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according 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being produced by each item in the list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0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 on one of the items will bring up: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interactive (i.e.,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zoomable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scrollable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latest observations for the corresponding category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(underneath) with a list of such observations together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i.e., altitude, longitude and latitude, of the sample, useful in case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nodes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 left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 a description of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of units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samples under consideration, together with a couple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comma-separated value-formatted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online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Data series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platform.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9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aforementioned contextual window, clicking on the blue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(information icon),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detailed outline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sensors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pops up, where color codes help also in identifying either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label) the kind of sensor-hosting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expansion/daughter-board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employed (e.g.,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Tinkerkit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as well as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label) the model of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the right for each category of measurements we can find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aforementioned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 data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1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boards’ management functionality, a different website, i.e.,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available, at the moment only for operators and other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authorized personnel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meant to be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widely usable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near future, for running experimentations and providing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sandboxing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mechanisms 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prospective developers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Smart City services.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box about boards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Whilst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are: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 for specific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board-specific actions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management</a:t>
            </a:r>
            <a:endParaRPr lang="en-US" b="1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the lists there are buttons to trigger: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updates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deregistration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regard to management commands, the upper box features buttons for: toggling status LEDs, opening a port on the Cloud for providing SSH sessions tunneled back to the board, and redirecting browsing to the CKAN platform to inspect Open Data collections for the board, respectively.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middle box displays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(from Cloud)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(to a set of boards)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/stopping plugins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synchronously (“call”) plugin-provided remote procedure calls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undeploying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(“remove from board”)</a:t>
            </a:r>
          </a:p>
          <a:p>
            <a:pPr mar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plugins, respectively.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lower box, featuring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management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operations, features buttons for: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destroying</a:t>
            </a:r>
          </a:p>
          <a:p>
            <a:pPr mar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networks, as well as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/removing boards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boards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belonging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certain network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(virtual) network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7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 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board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Cloud, where a code (universally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 identifier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gets generated, populating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 code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field, whereas the other fields are blank and values have to be provided by the user upon registration for: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user-friendly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(latitude, longitude, altitude)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indicating whether the board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Cloud-instantiated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overlay networks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checked, one 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sensor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wired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board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48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plugin, i.e.: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 code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Cloud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it, thus making such code ready to be deployed on boards under the guise of plugins.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fields include: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plugin to be uploaded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plugin (two choices)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asynchronously (e.g., sending samples periodically)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synchronously (exposing RPC primitives to, e.g., retrieve a sample)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formatted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 below is an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field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command being executed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displayed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94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operator has to provide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user-friendly name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network, and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address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CIDR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notation)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33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17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is-IS" b="1" i="1" dirty="0" smtClean="0"/>
              <a:t>…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4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74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71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91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was born from a wish of a team of researchers in the Mobile and Distributed Systems Lab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MDSLab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at the University of Messina who, in collaboration with the Industrial Liaison Office and the Center for Information Services of the University (CIAM), are eager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an innovative fashion,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municipality of Messina, based upon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 of Things (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in order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creation of a novel, virtual,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is also involving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 spin-off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Labs, active in the production of innovative solutions for advanced sensor-based systems, and it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Municipality of Messina.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foundation of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lies the belief that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and should yield benefits for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other way around too, in a kind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symbiotic relationship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“crowdsourcing” pillar.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therefore talking about a novel way for academia to play a role with regard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 transfer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more “open”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grassroots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indeed, aimed as it is even at laymen; a smarter one, because it enables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citizens, researchers, enterprises -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test new services for the city.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Indeed,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MDSLab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 has asked for support on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crowdfunding platform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for this project to take off for real.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way, through this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crowdsourced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fundraising we were able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kickstart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project, meanwhile also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community of potential users and/or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passionate supporters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onset.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8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06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regard to 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crowdfunding initiative, we leveraged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Eppela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well known Italian crowdfunding platform.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type of contributions have been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based on the corresponding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specifically 7 categories: 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1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-tier supporter: for any citizen aiming to support the project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any active role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award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contributor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list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official supporters of project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1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-tier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award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1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tier, plus received a thank you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postcard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-tier supporter: award - all of the above, plus a t-shirt with 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logo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privileged/preliminary access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data collected by the system during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1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year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operation, both in raw form per each sensor, and in aggregated form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typically an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development of network-enabled applications and services, either in terms of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academic research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industrial development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award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guaranteed access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timeframe proportional to the amount of contribution, to be enjoyed within a 12-months time interval, in order to run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adopting a sensor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certain sensor in a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user-provided 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get access to data there measured and collected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also to organizations or even informal groups of citizens)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 sponsorship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meant for enterprises.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award – all of the above, plus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brand of her own advertised for a whole month, continuously, on the website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6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from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of contributors, from citizens to public administrations, from researchers to companies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9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Arduino YUN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Single-Board Computer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powered by an Atmel ATmega32u4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micro-controller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Atheros AR9331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System-on-a-Chip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Atheros MIPS processor supports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distribution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an Arduino-enabled “flavor”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OpenWrt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supporting microcontroller-exposed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General Purpose I/O (GPIO) pins, called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Linino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board has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built-in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Ethernet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support, a USB-A port, micro-SD card slot, 20 digital I/O pins (of which 7 can be used as PWM outputs and 12 as analog inputs), a 16 MHz crystal oscillator, a micro USB connection, an ICSP header, and 3 reset buttons.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YUN board has been equipped with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Tinkerkit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Shield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hosting a set of low-cost sensors.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Tinkerkit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thermistore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Mpl3115 have been installed as temperature, brightness,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respectively.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Groove MQ9 is used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to obtain information about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 quality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levels are captured as an indication of air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pollution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Honeywell HIH-4030 has been chosen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humidity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while an Arduino KY38 captures the environmental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level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0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Stack4Things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exploited as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respect to 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exposes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interface which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Administration 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this user-friendly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interface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infrastructure administrator can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 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nodes: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querying their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system-wide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Stack4Things translates such commands to corresponding messages which are delivered to 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nodes are programmed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periodically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send samples to a set of CKAN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Comprehensive Knowledge Archive Network (CKAN) is a web-based open source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management system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storage and distribution of datasets.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performed trough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 API interface.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provides a user-friendly showcase through which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browse the 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nodes and have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sneak peek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collected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 the CKAN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offer the possibility for both citizens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party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queries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 series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6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0C58C-B3E8-4A40-BEC8-166A88E0EBE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1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6529-B820-4362-A4E2-E5B7488AEFAF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C2500-B934-4BE2-A270-BBBB863F1927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2EA5-E667-4AD4-8564-25508EAC92C2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1173A-9514-4D2B-8E63-04E9CD6FBD83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4316-D6EF-481C-A9A0-191535B141D2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6523-392B-4FB5-B5B8-E702DC1456B5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90E5B-3E80-4B2A-9CE2-50934CE793BA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043B-031C-4071-B672-6638C11BFACB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0A51-3D0D-49DE-B58A-5854C2B7A843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9A22-AFAD-4C93-B3AF-9A1DABBD0982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2B6A4-196A-450B-954A-34D0D9F1BEBA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3B7-ECB6-4364-B901-71CDD8882D8E}" type="datetime1">
              <a:rPr lang="en-US" smtClean="0"/>
              <a:pPr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AC50B-AAD0-417F-B567-1AFF45CB6B79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2.jp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me.unime.it/" TargetMode="External"/><Relationship Id="rId4" Type="http://schemas.openxmlformats.org/officeDocument/2006/relationships/hyperlink" Target="mailto:gmerlino@unime.it" TargetMode="External"/><Relationship Id="rId5" Type="http://schemas.openxmlformats.org/officeDocument/2006/relationships/hyperlink" Target="https://www.linkedin.com/in/giovannimerlino" TargetMode="External"/><Relationship Id="rId6" Type="http://schemas.openxmlformats.org/officeDocument/2006/relationships/hyperlink" Target="http://mdslab.unime.it/gmerlino" TargetMode="External"/><Relationship Id="rId7" Type="http://schemas.openxmlformats.org/officeDocument/2006/relationships/hyperlink" Target="http://orcid.org/0000-0002-1469-7860" TargetMode="External"/><Relationship Id="rId8" Type="http://schemas.openxmlformats.org/officeDocument/2006/relationships/image" Target="../media/image4.png"/><Relationship Id="rId9" Type="http://schemas.openxmlformats.org/officeDocument/2006/relationships/image" Target="../media/image6.png"/><Relationship Id="rId10" Type="http://schemas.openxmlformats.org/officeDocument/2006/relationships/image" Target="../media/image5.png"/><Relationship Id="rId11" Type="http://schemas.openxmlformats.org/officeDocument/2006/relationships/hyperlink" Target="mailto:alongominnolo@unime.i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pela.com/en/projects/5787-smartme-la-messina-del-futuro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902896" y="6448252"/>
            <a:ext cx="2133600" cy="365125"/>
          </a:xfrm>
        </p:spPr>
        <p:txBody>
          <a:bodyPr/>
          <a:lstStyle/>
          <a:p>
            <a:fld id="{9B6AC50B-AAD0-417F-B567-1AFF45CB6B79}" type="slidenum">
              <a:rPr lang="en-US" smtClean="0">
                <a:latin typeface="Arial" pitchFamily="34" charset="0"/>
                <a:cs typeface="Arial" pitchFamily="34" charset="0"/>
              </a:rPr>
              <a:pPr/>
              <a:t>1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2852936"/>
            <a:ext cx="6912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6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SmartME</a:t>
            </a:r>
            <a:r>
              <a:rPr lang="en-US" sz="6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6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project</a:t>
            </a:r>
            <a:endParaRPr lang="en-US" sz="6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2120" y="4221088"/>
            <a:ext cx="32038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Dr. Antonino Longo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Minnolo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algn="r"/>
            <a:r>
              <a:rPr lang="en-US" dirty="0" smtClean="0"/>
              <a:t>CIAM</a:t>
            </a:r>
            <a:endParaRPr lang="en-US" dirty="0"/>
          </a:p>
          <a:p>
            <a:pPr algn="r"/>
            <a:r>
              <a:rPr lang="en-US" dirty="0" smtClean="0"/>
              <a:t>University of Messina</a:t>
            </a:r>
            <a:endParaRPr lang="en-US" dirty="0"/>
          </a:p>
          <a:p>
            <a:pPr algn="r"/>
            <a:r>
              <a:rPr lang="en-US" dirty="0" smtClean="0"/>
              <a:t>Italy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61498" y="5733256"/>
            <a:ext cx="27190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September 2016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Messina, Sicilia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868144" y="4765347"/>
            <a:ext cx="690384" cy="699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87824" y="4221088"/>
            <a:ext cx="26997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Dr. Giovanni Merlino</a:t>
            </a:r>
          </a:p>
          <a:p>
            <a:pPr algn="r"/>
            <a:r>
              <a:rPr lang="en-US" dirty="0" smtClean="0"/>
              <a:t>Dept. </a:t>
            </a:r>
            <a:r>
              <a:rPr lang="en-US" dirty="0"/>
              <a:t>of Engineering</a:t>
            </a:r>
          </a:p>
          <a:p>
            <a:pPr algn="r"/>
            <a:r>
              <a:rPr lang="en-US" dirty="0" smtClean="0"/>
              <a:t>University of Messina</a:t>
            </a:r>
            <a:endParaRPr lang="en-US" dirty="0"/>
          </a:p>
          <a:p>
            <a:pPr algn="r"/>
            <a:r>
              <a:rPr lang="en-US" dirty="0" smtClean="0"/>
              <a:t>Italy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2893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IoT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-Cloud engine: Stack4Things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1646798"/>
            <a:ext cx="6408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</a:t>
            </a:r>
            <a:r>
              <a:rPr lang="en-US" b="1" dirty="0" err="1">
                <a:latin typeface="Gill Sans" charset="0"/>
                <a:ea typeface="Gill Sans" charset="0"/>
                <a:cs typeface="Gill Sans" charset="0"/>
              </a:rPr>
              <a:t>OpenStack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-based Internet of Things framework developed by the Mobile and Distributed Systems Lab (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MDSLab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open source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project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helping administrators to manage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IoT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device fleets without caring about their physical location, their network configuration, their underlying hardware/software setup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Cloud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-oriented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horizontal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solution providing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IoT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object virtualization, customization, and orchestration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enables an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out-of-the-box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experience on several of the most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popular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embedded and mobile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systems</a:t>
            </a:r>
            <a:endParaRPr lang="en-US" b="1" i="1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509120"/>
            <a:ext cx="5184576" cy="2092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98121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Stack4Things: features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1988840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object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virtualization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 interaction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with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IoT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devices as entities in the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Cloud through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uniform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interface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overlay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networks of things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 creation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and management of Cloud-mediated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virtual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networks among remote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objects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emote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control and customization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full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customization of devices from low-level firmware/operating system configuration up to business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logic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f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leet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management and delegation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IoT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objects can be organized in fleets and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controlled hassle-free, coupled with a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complex delegation model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for a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multi-tenant Cloud of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objects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fog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orchestration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 objects orchestrated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by aggregating them in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IoT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ensembles,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allowing to build and deploy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new Fog-like applications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17804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Stack4Things: Cyber-Physical Systems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15" y="1844824"/>
            <a:ext cx="1779554" cy="44644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1844824"/>
            <a:ext cx="1522936" cy="44644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052" y="2564904"/>
            <a:ext cx="1392740" cy="3111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6629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Stack4Things: Software-Defined Cities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01" y="1628800"/>
            <a:ext cx="5833398" cy="4752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85554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Stack4Things: underlying technologies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79912" y="3212977"/>
            <a:ext cx="2016224" cy="4032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844824"/>
            <a:ext cx="2641600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916832"/>
            <a:ext cx="2971800" cy="2971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06504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980728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Screenshot of the #</a:t>
            </a:r>
            <a:r>
              <a:rPr lang="en-US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portal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11242"/>
            <a:ext cx="7200800" cy="39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03244"/>
            <a:ext cx="8064896" cy="37979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Map detail 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4212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4" y="1772816"/>
            <a:ext cx="3748854" cy="468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Realtime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8532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31484"/>
            <a:ext cx="6336704" cy="44778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Board details and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datasets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455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28" y="1796032"/>
            <a:ext cx="6132344" cy="45852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Management dashboard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13167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837835"/>
            <a:ext cx="6408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Dr.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Dario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Bruneo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Prof.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Salvatore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Distefano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Dr.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Francesco Longo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Dr. </a:t>
            </a:r>
            <a:r>
              <a:rPr lang="en-US" b="1" u="sng" dirty="0" smtClean="0">
                <a:latin typeface="Gill Sans" charset="0"/>
                <a:ea typeface="Gill Sans" charset="0"/>
                <a:cs typeface="Gill Sans" charset="0"/>
              </a:rPr>
              <a:t>Giovanni Merlino</a:t>
            </a:r>
          </a:p>
          <a:p>
            <a:pPr marL="285750" indent="-285750">
              <a:buFont typeface="Arial" charset="0"/>
              <a:buChar char="•"/>
            </a:pPr>
            <a:endParaRPr lang="en-US" b="1" u="sng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Prof.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Antonio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Puliafito</a:t>
            </a:r>
            <a:endParaRPr lang="en-US" b="1" u="sng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MDSLab</a:t>
            </a:r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research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819128"/>
            <a:ext cx="3060700" cy="762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26" y="1772816"/>
            <a:ext cx="3170250" cy="4653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Board registration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68394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30" y="1765608"/>
            <a:ext cx="3175146" cy="461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Plugins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5199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82806"/>
            <a:ext cx="6480720" cy="48605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Networking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6106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Open Data: CKAN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1628800"/>
            <a:ext cx="6408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 world-class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open source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data portal platform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provides tools to streamline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publishing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sharing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, finding and using data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complete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out-of-the-box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software solution to make data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accessible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vailable both as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downloadable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package or as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hosted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solution by a number of companies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used by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governments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and organizations worldwide to power both official and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community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data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portals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latform of choice for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EU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-wide initiatives, such as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FI-WARE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, where it is available as an official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Generic Enabler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842646"/>
            <a:ext cx="4752528" cy="1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CKAN: features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1988840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built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with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PostgreSQL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as database,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Pylons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framework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on the backend and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SOLR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as search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engine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complete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catalog system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 with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easy to use web interface and a powerful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API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strong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integration with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third-party solutions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– in particular CMS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like Drupal and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WordPress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ata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visualization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 analytics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workflow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support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– lets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departments or groups manage their own data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publishing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fine-grained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access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integrated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 storage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full data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API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federated structure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– easily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set up new instances with common 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0162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Screenshot of the #</a:t>
            </a:r>
            <a:r>
              <a:rPr lang="en-US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data portal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32454"/>
            <a:ext cx="6480720" cy="44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US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data portal: dataset details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18" y="1646276"/>
            <a:ext cx="6212226" cy="47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US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data portal: data explorer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1" y="1641552"/>
            <a:ext cx="6982258" cy="38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044025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Example of </a:t>
            </a:r>
            <a:r>
              <a:rPr lang="en-US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OpenData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-based app:</a:t>
            </a:r>
          </a:p>
          <a:p>
            <a:pPr algn="ctr"/>
            <a:r>
              <a:rPr lang="en-US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PotHoles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detection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132856"/>
            <a:ext cx="2445096" cy="434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464613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902896" y="6448252"/>
            <a:ext cx="2133600" cy="365125"/>
          </a:xfrm>
        </p:spPr>
        <p:txBody>
          <a:bodyPr/>
          <a:lstStyle/>
          <a:p>
            <a:fld id="{9B6AC50B-AAD0-417F-B567-1AFF45CB6B79}" type="slidenum">
              <a:rPr lang="en-US" smtClean="0">
                <a:latin typeface="Arial" pitchFamily="34" charset="0"/>
                <a:cs typeface="Arial" pitchFamily="34" charset="0"/>
              </a:rPr>
              <a:pPr/>
              <a:t>29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2852936"/>
            <a:ext cx="6912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Open </a:t>
            </a:r>
            <a:r>
              <a:rPr lang="en-US" sz="6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Data@UniMe</a:t>
            </a:r>
            <a:endParaRPr lang="en-US" sz="6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2120" y="4221088"/>
            <a:ext cx="32038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Dr. Antonino Longo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Minnolo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algn="r"/>
            <a:r>
              <a:rPr lang="en-US" dirty="0" smtClean="0"/>
              <a:t>CIAM</a:t>
            </a:r>
            <a:endParaRPr lang="en-US" dirty="0"/>
          </a:p>
          <a:p>
            <a:pPr algn="r"/>
            <a:r>
              <a:rPr lang="en-US" dirty="0" smtClean="0"/>
              <a:t>University of Messina</a:t>
            </a:r>
            <a:endParaRPr lang="en-US" dirty="0"/>
          </a:p>
          <a:p>
            <a:pPr algn="r"/>
            <a:r>
              <a:rPr lang="en-US" dirty="0" smtClean="0"/>
              <a:t>Italy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61498" y="5733256"/>
            <a:ext cx="27190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September 2016</a:t>
            </a: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Messina, Sicilia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868144" y="4765347"/>
            <a:ext cx="690384" cy="699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87824" y="4221088"/>
            <a:ext cx="26997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Dr. Giovanni Merlino</a:t>
            </a:r>
          </a:p>
          <a:p>
            <a:pPr algn="r"/>
            <a:r>
              <a:rPr lang="en-US" dirty="0" smtClean="0"/>
              <a:t>Dept. </a:t>
            </a:r>
            <a:r>
              <a:rPr lang="en-US" dirty="0"/>
              <a:t>of Engineering</a:t>
            </a:r>
          </a:p>
          <a:p>
            <a:pPr algn="r"/>
            <a:r>
              <a:rPr lang="en-US" dirty="0" smtClean="0"/>
              <a:t>University of Messina</a:t>
            </a:r>
            <a:endParaRPr lang="en-US" dirty="0"/>
          </a:p>
          <a:p>
            <a:pPr algn="r"/>
            <a:r>
              <a:rPr lang="en-US" dirty="0" smtClean="0"/>
              <a:t>Italy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28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772816"/>
            <a:ext cx="6408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Dr. </a:t>
            </a:r>
            <a:r>
              <a:rPr lang="en-US" b="1" u="sng" dirty="0" smtClean="0">
                <a:latin typeface="Gill Sans" charset="0"/>
                <a:ea typeface="Gill Sans" charset="0"/>
                <a:cs typeface="Gill Sans" charset="0"/>
              </a:rPr>
              <a:t>Antonino Longo </a:t>
            </a:r>
            <a:r>
              <a:rPr lang="en-US" b="1" u="sng" dirty="0" err="1" smtClean="0"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b="1" u="sng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Dr.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Angelo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Cucinotta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Fabio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Sfuncia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Nicola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Spada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Alberto Pagano</a:t>
            </a:r>
          </a:p>
          <a:p>
            <a:pPr marL="285750" indent="-285750">
              <a:buFont typeface="Arial" charset="0"/>
              <a:buChar char="•"/>
            </a:pPr>
            <a:endParaRPr lang="en-US" b="1" u="sng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Marco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Todaro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b="1" u="sng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Piero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Mangano</a:t>
            </a:r>
            <a:endParaRPr lang="en-US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Francesco Lo Re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CIAM development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501008"/>
            <a:ext cx="2304256" cy="13554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0148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Open </a:t>
            </a:r>
            <a:r>
              <a:rPr lang="it-IT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Data@UniMe</a:t>
            </a:r>
            <a:r>
              <a:rPr lang="it-IT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: l’iniziativa è stata avviata</a:t>
            </a:r>
            <a:endParaRPr lang="it-IT" sz="3600" dirty="0">
              <a:solidFill>
                <a:schemeClr val="accent5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smtClean="0"/>
              <a:t>Con una nota </a:t>
            </a:r>
            <a:r>
              <a:rPr lang="it-IT" dirty="0" err="1" smtClean="0"/>
              <a:t>Prot</a:t>
            </a:r>
            <a:r>
              <a:rPr lang="it-IT" dirty="0" smtClean="0"/>
              <a:t>. 45770 del 15 Luglio 2016, a firma del Magnifico Rettore e del Presidente del CIAM, è stato avviato il progetto Open </a:t>
            </a:r>
            <a:r>
              <a:rPr lang="it-IT" dirty="0" err="1" smtClean="0"/>
              <a:t>Data@Unime</a:t>
            </a:r>
            <a:r>
              <a:rPr lang="it-IT" dirty="0" smtClean="0"/>
              <a:t>: attività </a:t>
            </a:r>
            <a:r>
              <a:rPr lang="it-IT" dirty="0"/>
              <a:t>che punta alla fruizione, da parte dell'utenza esterna, della gran mole di dati </a:t>
            </a:r>
            <a:r>
              <a:rPr lang="it-IT" dirty="0" smtClean="0"/>
              <a:t>di interesse collettivo, posseduto da </a:t>
            </a:r>
            <a:r>
              <a:rPr lang="it-IT" dirty="0" err="1" smtClean="0"/>
              <a:t>UniMe</a:t>
            </a:r>
            <a:r>
              <a:rPr lang="it-IT" dirty="0" smtClean="0"/>
              <a:t>.</a:t>
            </a:r>
            <a:endParaRPr lang="it-IT" dirty="0"/>
          </a:p>
          <a:p>
            <a:r>
              <a:rPr lang="it-IT" dirty="0"/>
              <a:t>Fare open data garantisce che il patrimonio informativo a disposizione dell’Ateneo sia facilmente reperibile da tutti coloro che intendono utilizzarlo: ciò è vero sia per i soggetti esterni, quali cittadini e imprese, che per altri enti così come per i referenti interni all’ente stesso di altri settori o </a:t>
            </a:r>
            <a:r>
              <a:rPr lang="it-IT" dirty="0" smtClean="0"/>
              <a:t>servizi. I </a:t>
            </a:r>
            <a:r>
              <a:rPr lang="it-IT" dirty="0"/>
              <a:t>vantaggi derivanti da questo sistema sono </a:t>
            </a:r>
            <a:r>
              <a:rPr lang="it-IT" dirty="0" smtClean="0"/>
              <a:t>molteplici:</a:t>
            </a:r>
            <a:endParaRPr lang="it-IT" dirty="0"/>
          </a:p>
          <a:p>
            <a:pPr lvl="1"/>
            <a:r>
              <a:rPr lang="it-IT" dirty="0" smtClean="0"/>
              <a:t>miglioramento </a:t>
            </a:r>
            <a:r>
              <a:rPr lang="it-IT" dirty="0"/>
              <a:t>organizzativo – gestionale;</a:t>
            </a:r>
          </a:p>
          <a:p>
            <a:pPr lvl="1"/>
            <a:r>
              <a:rPr lang="it-IT" dirty="0" smtClean="0"/>
              <a:t>miglioramento </a:t>
            </a:r>
            <a:r>
              <a:rPr lang="it-IT" dirty="0"/>
              <a:t>della qualità dei dati;</a:t>
            </a:r>
          </a:p>
          <a:p>
            <a:pPr lvl="1"/>
            <a:r>
              <a:rPr lang="it-IT" dirty="0" smtClean="0"/>
              <a:t>maggiore </a:t>
            </a:r>
            <a:r>
              <a:rPr lang="it-IT" dirty="0"/>
              <a:t>trasparenza, condivisione e partecipazione.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746" y="0"/>
            <a:ext cx="9672810" cy="13681204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7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8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9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Open </a:t>
            </a:r>
            <a:r>
              <a:rPr lang="it-IT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Data@UniMe</a:t>
            </a:r>
            <a:r>
              <a:rPr lang="it-IT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: quali dati rendere disponibili</a:t>
            </a:r>
            <a:endParaRPr lang="it-IT" sz="3600" dirty="0">
              <a:solidFill>
                <a:schemeClr val="accent5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784344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 smtClean="0"/>
              <a:t>Dati </a:t>
            </a:r>
            <a:r>
              <a:rPr lang="it-IT" b="1" dirty="0"/>
              <a:t>relativi agli </a:t>
            </a:r>
            <a:r>
              <a:rPr lang="it-IT" b="1" dirty="0" smtClean="0"/>
              <a:t>studenti: </a:t>
            </a:r>
            <a:r>
              <a:rPr lang="it-IT" dirty="0" smtClean="0"/>
              <a:t>numero di </a:t>
            </a:r>
            <a:r>
              <a:rPr lang="it-IT" dirty="0" err="1" smtClean="0"/>
              <a:t>iscirtti</a:t>
            </a:r>
            <a:r>
              <a:rPr lang="it-IT" dirty="0" smtClean="0"/>
              <a:t>/immatricolati, provincia di residenza, crediti formativi conseguiti, numero di laureati, ecc..</a:t>
            </a:r>
            <a:endParaRPr lang="it-IT" dirty="0"/>
          </a:p>
          <a:p>
            <a:r>
              <a:rPr lang="it-IT" b="1" dirty="0" smtClean="0"/>
              <a:t>Dati </a:t>
            </a:r>
            <a:r>
              <a:rPr lang="it-IT" b="1" dirty="0"/>
              <a:t>relativi all'offerta </a:t>
            </a:r>
            <a:r>
              <a:rPr lang="it-IT" b="1" dirty="0" smtClean="0"/>
              <a:t>didattica: </a:t>
            </a:r>
            <a:r>
              <a:rPr lang="it-IT" dirty="0" smtClean="0"/>
              <a:t>corsi di laurea, numero di docenti per SSD, </a:t>
            </a:r>
            <a:r>
              <a:rPr lang="it-IT" dirty="0" err="1" smtClean="0"/>
              <a:t>ecc</a:t>
            </a:r>
            <a:r>
              <a:rPr lang="is-IS" dirty="0" smtClean="0"/>
              <a:t>…</a:t>
            </a:r>
            <a:endParaRPr lang="it-IT" dirty="0"/>
          </a:p>
          <a:p>
            <a:r>
              <a:rPr lang="it-IT" b="1" dirty="0" smtClean="0"/>
              <a:t>Dati </a:t>
            </a:r>
            <a:r>
              <a:rPr lang="it-IT" b="1" dirty="0"/>
              <a:t>sulla ricerca scientifica, in particolare, legati al </a:t>
            </a:r>
            <a:r>
              <a:rPr lang="it-IT" b="1" dirty="0" smtClean="0"/>
              <a:t>territorio:</a:t>
            </a:r>
            <a:r>
              <a:rPr lang="it-IT" dirty="0" smtClean="0"/>
              <a:t> stato del suolo, composizione dell’aria, ecc..</a:t>
            </a:r>
            <a:endParaRPr lang="it-IT" dirty="0"/>
          </a:p>
        </p:txBody>
      </p:sp>
      <p:sp>
        <p:nvSpPr>
          <p:cNvPr id="4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6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7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8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6024" y="4005064"/>
            <a:ext cx="2699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414141"/>
                </a:solidFill>
                <a:latin typeface="GillSans-SemiBold" charset="0"/>
              </a:rPr>
              <a:t>Giovanni Merlino</a:t>
            </a:r>
            <a:endParaRPr lang="en-US" sz="2400" b="1" dirty="0">
              <a:solidFill>
                <a:srgbClr val="414141"/>
              </a:solidFill>
              <a:latin typeface="GillSans-SemiBold" charset="0"/>
            </a:endParaRPr>
          </a:p>
          <a:p>
            <a:r>
              <a:rPr lang="en-US" dirty="0">
                <a:solidFill>
                  <a:srgbClr val="414141"/>
                </a:solidFill>
                <a:latin typeface="GillSans-Light" charset="0"/>
              </a:rPr>
              <a:t>Department of Engineering</a:t>
            </a:r>
          </a:p>
          <a:p>
            <a:r>
              <a:rPr lang="en-US" dirty="0">
                <a:solidFill>
                  <a:srgbClr val="414141"/>
                </a:solidFill>
                <a:latin typeface="GillSans-Light" charset="0"/>
              </a:rPr>
              <a:t>University of Messina (Italy)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0" y="4941168"/>
            <a:ext cx="520700" cy="177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97820" y="1772816"/>
            <a:ext cx="311739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Gill Sans" charset="0"/>
                <a:ea typeface="Gill Sans" charset="0"/>
                <a:cs typeface="Gill Sans" charset="0"/>
              </a:rPr>
              <a:t>Thank you</a:t>
            </a:r>
            <a:r>
              <a:rPr lang="en-US" sz="4000" dirty="0" smtClean="0">
                <a:latin typeface="Gill Sans" charset="0"/>
                <a:ea typeface="Gill Sans" charset="0"/>
                <a:cs typeface="Gill Sans" charset="0"/>
              </a:rPr>
              <a:t>!</a:t>
            </a:r>
          </a:p>
          <a:p>
            <a:pPr algn="ctr"/>
            <a:endParaRPr lang="en-US" sz="4000" dirty="0" smtClean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sz="2400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http://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  <a:hlinkClick r:id="rId3"/>
              </a:rPr>
              <a:t>smartme.unime.it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6887" y="5013176"/>
            <a:ext cx="188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solidFill>
                  <a:srgbClr val="414141"/>
                </a:solidFill>
                <a:latin typeface="GillSans-Light" charset="0"/>
                <a:hlinkClick r:id="rId4"/>
              </a:rPr>
              <a:t>gmerlino@unime.it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5576" y="5445224"/>
            <a:ext cx="1612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414141"/>
                </a:solidFill>
                <a:latin typeface="GillSans-Light" charset="0"/>
                <a:hlinkClick r:id="rId5"/>
              </a:rPr>
              <a:t>giovannimerlino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5576" y="5867980"/>
            <a:ext cx="2435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414141"/>
                </a:solidFill>
                <a:latin typeface="GillSans-Light" charset="0"/>
                <a:hlinkClick r:id="rId6"/>
              </a:rPr>
              <a:t>m</a:t>
            </a:r>
            <a:r>
              <a:rPr lang="en-US" dirty="0" err="1" smtClean="0">
                <a:solidFill>
                  <a:srgbClr val="414141"/>
                </a:solidFill>
                <a:latin typeface="GillSans-Light" charset="0"/>
                <a:hlinkClick r:id="rId6"/>
              </a:rPr>
              <a:t>dslab.unime.it</a:t>
            </a:r>
            <a:r>
              <a:rPr lang="en-US" dirty="0" smtClean="0">
                <a:solidFill>
                  <a:srgbClr val="414141"/>
                </a:solidFill>
                <a:latin typeface="GillSans-Light" charset="0"/>
                <a:hlinkClick r:id="rId6"/>
              </a:rPr>
              <a:t>/</a:t>
            </a:r>
            <a:r>
              <a:rPr lang="en-US" dirty="0" err="1" smtClean="0">
                <a:solidFill>
                  <a:srgbClr val="414141"/>
                </a:solidFill>
                <a:latin typeface="GillSans-Light" charset="0"/>
                <a:hlinkClick r:id="rId6"/>
              </a:rPr>
              <a:t>gmerlino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5576" y="6309320"/>
            <a:ext cx="311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solidFill>
                  <a:srgbClr val="414141"/>
                </a:solidFill>
                <a:latin typeface="GillSans-Light" charset="0"/>
                <a:hlinkClick r:id="rId7"/>
              </a:rPr>
              <a:t>orcid.org/0000-0002-1469-7860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860" y="4878784"/>
            <a:ext cx="3060700" cy="200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2"/>
            <a:ext cx="2448272" cy="144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797152"/>
            <a:ext cx="1152128" cy="11521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56384" y="4005064"/>
            <a:ext cx="26997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414141"/>
                </a:solidFill>
                <a:latin typeface="GillSans-SemiBold" charset="0"/>
              </a:rPr>
              <a:t>Antonino Longo </a:t>
            </a:r>
            <a:r>
              <a:rPr lang="en-US" sz="2400" b="1" dirty="0" err="1" smtClean="0">
                <a:solidFill>
                  <a:srgbClr val="414141"/>
                </a:solidFill>
                <a:latin typeface="GillSans-SemiBold" charset="0"/>
              </a:rPr>
              <a:t>Minnolo</a:t>
            </a:r>
            <a:endParaRPr lang="en-US" sz="2400" b="1" dirty="0">
              <a:solidFill>
                <a:srgbClr val="414141"/>
              </a:solidFill>
              <a:latin typeface="GillSans-SemiBold" charset="0"/>
            </a:endParaRPr>
          </a:p>
          <a:p>
            <a:r>
              <a:rPr lang="en-US" dirty="0" smtClean="0">
                <a:solidFill>
                  <a:srgbClr val="414141"/>
                </a:solidFill>
                <a:latin typeface="GillSans-Light" charset="0"/>
              </a:rPr>
              <a:t>CIAM</a:t>
            </a:r>
            <a:endParaRPr lang="en-US" dirty="0">
              <a:solidFill>
                <a:srgbClr val="414141"/>
              </a:solidFill>
              <a:latin typeface="GillSans-Light" charset="0"/>
            </a:endParaRPr>
          </a:p>
          <a:p>
            <a:r>
              <a:rPr lang="en-US" dirty="0">
                <a:solidFill>
                  <a:srgbClr val="414141"/>
                </a:solidFill>
                <a:latin typeface="GillSans-Light" charset="0"/>
              </a:rPr>
              <a:t>University of Messina (Italy)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28392" y="5373216"/>
            <a:ext cx="2432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solidFill>
                  <a:srgbClr val="414141"/>
                </a:solidFill>
                <a:latin typeface="GillSans-Light" charset="0"/>
                <a:hlinkClick r:id="rId11"/>
              </a:rPr>
              <a:t>alongominnolo@unime.it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0" b="71650"/>
          <a:stretch/>
        </p:blipFill>
        <p:spPr>
          <a:xfrm>
            <a:off x="3007692" y="5301208"/>
            <a:ext cx="520700" cy="5039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0353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837835"/>
            <a:ext cx="6696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ollaboration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of </a:t>
            </a:r>
            <a:r>
              <a:rPr lang="en-US" b="1" i="1" dirty="0" err="1" smtClean="0">
                <a:latin typeface="Gill Sans" charset="0"/>
                <a:ea typeface="Gill Sans" charset="0"/>
                <a:cs typeface="Gill Sans" charset="0"/>
              </a:rPr>
              <a:t>MDSLab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and </a:t>
            </a:r>
            <a:r>
              <a:rPr lang="en-US" b="1" i="1" dirty="0" smtClean="0">
                <a:latin typeface="Gill Sans" charset="0"/>
                <a:ea typeface="Gill Sans" charset="0"/>
                <a:cs typeface="Gill Sans" charset="0"/>
              </a:rPr>
              <a:t>CIAM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teams with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key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actors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i="1" dirty="0" smtClean="0">
                <a:latin typeface="Gill Sans" charset="0"/>
                <a:ea typeface="Gill Sans" charset="0"/>
                <a:cs typeface="Gill Sans" charset="0"/>
              </a:rPr>
              <a:t>Arduino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Labs, municipality, university branches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uccessful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crowdfunding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initiative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platform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for experimental </a:t>
            </a:r>
            <a:r>
              <a:rPr lang="en-US" b="1" dirty="0" err="1" smtClean="0">
                <a:latin typeface="Gill Sans" charset="0"/>
                <a:ea typeface="Gill Sans" charset="0"/>
                <a:cs typeface="Gill Sans" charset="0"/>
              </a:rPr>
              <a:t>testbeds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The #</a:t>
            </a:r>
            <a:r>
              <a:rPr lang="en-GB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initiative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098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492896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  Nov. 2014: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b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rainstorming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, first idea of #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II  Dec. 2014 - Jan. 2015: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aims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and goals, first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draft architecture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identification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of hardware and software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technologies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III  Feb. - April 2015: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rowdfunding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initiative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IV  April 2015 - Dec. 2015: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equipment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and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device design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and assembly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V  Sept. 2015 - June 2016: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oftware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platform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development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VI  March 2016 - Dec. 2016: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nitial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infrastructure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deployment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and operation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VII  June 2016 - Dec. 2017: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ervice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development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and deployment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Project timeline / roadmap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1740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Crowdfunding campaign: tiers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600" y="2492896"/>
            <a:ext cx="7128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Categories of contributions:</a:t>
            </a:r>
          </a:p>
          <a:p>
            <a:endParaRPr lang="en-US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st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-tier supporter (no active role,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name inclusion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in the list)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nd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-tier supporter (as 1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st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+ “thank you”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postcard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rd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-tier supporter (2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nd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+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t-shirt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ser (3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rd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+ privileged/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preliminary access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st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year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eveloper (3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rd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+ 1-year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access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to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infrastructure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adopting-a-sensor (3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rd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+ user-provided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location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for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deployment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rand sponsorship (3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rd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+ 1-month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advertisement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on project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site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2626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Crowdfunding campaign: results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1640" y="1988840"/>
            <a:ext cx="6408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Successfully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terminated after </a:t>
            </a: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months: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collecting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total Euro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34132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Euros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more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than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twice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the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target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of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Euro 15000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involving </a:t>
            </a: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84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backers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16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1st-tier supporters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9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2nd-tier supporters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25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3rd-tier ones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14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users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developer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sensor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adopters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10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brand advertisers</a:t>
            </a:r>
          </a:p>
          <a:p>
            <a:pPr marL="742950" lvl="1" indent="-285750">
              <a:buFont typeface="Arial" charset="0"/>
              <a:buChar char="•"/>
              <a:defRPr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Campaign link: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 smtClean="0">
                <a:latin typeface="Gill Sans" charset="0"/>
                <a:ea typeface="Gill Sans" charset="0"/>
                <a:cs typeface="Gill Sans" charset="0"/>
                <a:hlinkClick r:id="rId3"/>
              </a:rPr>
              <a:t>https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://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3"/>
              </a:rPr>
              <a:t>www.eppela.com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/en/projects/5787-smartme-la-messina-del-futuro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7696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920880" cy="47421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Example of a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US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node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C50B-AAD0-417F-B567-1AFF45CB6B7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04832"/>
            <a:ext cx="6216469" cy="4892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0440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Architecture of the #</a:t>
            </a:r>
            <a:r>
              <a:rPr lang="en-US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framework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4797152"/>
            <a:ext cx="720080" cy="4903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229200"/>
            <a:ext cx="705048" cy="656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76" y="5517232"/>
            <a:ext cx="1497008" cy="831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16052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G. Merlino / A. Longo </a:t>
            </a:r>
            <a:r>
              <a:rPr lang="en-US" dirty="0" err="1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Minnolo</a:t>
            </a:r>
            <a:endParaRPr lang="en-US" dirty="0" smtClean="0">
              <a:solidFill>
                <a:sysClr val="windowText" lastClr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956376" y="5275794"/>
            <a:ext cx="1360564" cy="1617206"/>
            <a:chOff x="7956376" y="5275794"/>
            <a:chExt cx="1360564" cy="161720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7138" y="6093296"/>
              <a:ext cx="1219802" cy="7997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6093296"/>
              <a:ext cx="392771" cy="3927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384" y="5275794"/>
              <a:ext cx="1152128" cy="677723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395536" y="44624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#</a:t>
            </a:r>
            <a:r>
              <a:rPr lang="en-GB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SmartME</a:t>
            </a:r>
            <a:r>
              <a:rPr lang="en-GB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9773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BlueCity -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SmartBlueCity - Presentation Template</Template>
  <TotalTime>659</TotalTime>
  <Words>3350</Words>
  <Application>Microsoft Macintosh PowerPoint</Application>
  <PresentationFormat>Presentazione su schermo (4:3)</PresentationFormat>
  <Paragraphs>395</Paragraphs>
  <Slides>32</Slides>
  <Notes>27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Gill Sans</vt:lpstr>
      <vt:lpstr>GillSans-Light</vt:lpstr>
      <vt:lpstr>GillSans-SemiBold</vt:lpstr>
      <vt:lpstr>SmartBlueCity - Presentation Template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Open Data@UniMe: l’iniziativa è stata avviata</vt:lpstr>
      <vt:lpstr>Open Data@UniMe: quali dati rendere disponibili</vt:lpstr>
      <vt:lpstr>Presentazione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Merlino</dc:creator>
  <cp:lastModifiedBy>Utente di Microsoft Office</cp:lastModifiedBy>
  <cp:revision>78</cp:revision>
  <dcterms:created xsi:type="dcterms:W3CDTF">2016-04-14T12:23:41Z</dcterms:created>
  <dcterms:modified xsi:type="dcterms:W3CDTF">2016-09-02T06:00:51Z</dcterms:modified>
</cp:coreProperties>
</file>